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://openwebrtc.org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github.com/coturn/rfc5766-turn-server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github.com/Temasys/AdapterJS" TargetMode="External"/><Relationship Id="rId6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hyperlink" Target="https://webtorrent.io/" TargetMode="External"/><Relationship Id="rId7" Type="http://schemas.openxmlformats.org/officeDocument/2006/relationships/hyperlink" Target="https://github.com/feross/webtorrent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hyperlink" Target="http://google.com/starwars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proxy-controls.donmccurdy.com/demo" TargetMode="External"/><Relationship Id="rId6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s://jitsi.org/Main/Download" TargetMode="External"/><Relationship Id="rId6" Type="http://schemas.openxmlformats.org/officeDocument/2006/relationships/hyperlink" Target="https://janus.conf.meetecho.com/" TargetMode="External"/><Relationship Id="rId7" Type="http://schemas.openxmlformats.org/officeDocument/2006/relationships/hyperlink" Target="http://lynckia.com/" TargetMode="External"/><Relationship Id="rId8" Type="http://schemas.openxmlformats.org/officeDocument/2006/relationships/image" Target="../media/image1.png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://aomedia.org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hyperlink" Target="http://ortc.org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://iswebrtcreadyyet.com/" TargetMode="External"/><Relationship Id="rId6" Type="http://schemas.openxmlformats.org/officeDocument/2006/relationships/hyperlink" Target="http://www.webrtc.org/" TargetMode="External"/><Relationship Id="rId7" Type="http://schemas.openxmlformats.org/officeDocument/2006/relationships/hyperlink" Target="https://webrtcweekly.com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886543" y="7773731"/>
            <a:ext cx="9769865" cy="772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254000" algn="l">
              <a:lnSpc>
                <a:spcPct val="120000"/>
              </a:lnSpc>
              <a:defRPr sz="2000">
                <a:solidFill>
                  <a:srgbClr val="3E3E3E"/>
                </a:solidFill>
              </a:defRPr>
            </a:pPr>
            <a:r>
              <a:t>The Rolling Scopes, 20.02.2016</a:t>
            </a:r>
          </a:p>
          <a:p>
            <a:pPr marR="254000" algn="l">
              <a:lnSpc>
                <a:spcPct val="120000"/>
              </a:lnSpc>
              <a:defRPr sz="2000">
                <a:solidFill>
                  <a:srgbClr val="3E3E3E"/>
                </a:solidFill>
              </a:defRPr>
            </a:pPr>
            <a:r>
              <a:t>Gabriel Mičko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5655" y="7804212"/>
            <a:ext cx="711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up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3524" y="1360301"/>
            <a:ext cx="5824995" cy="776666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852622" y="2552700"/>
            <a:ext cx="464629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3E3E3E"/>
                </a:solidFill>
              </a:defRPr>
            </a:lvl1pPr>
          </a:lstStyle>
          <a:p>
            <a:pPr/>
            <a:r>
              <a:t>WebRTC</a:t>
            </a:r>
          </a:p>
        </p:txBody>
      </p:sp>
      <p:sp>
        <p:nvSpPr>
          <p:cNvPr id="124" name="Shape 124"/>
          <p:cNvSpPr/>
          <p:nvPr/>
        </p:nvSpPr>
        <p:spPr>
          <a:xfrm>
            <a:off x="1057410" y="5245099"/>
            <a:ext cx="42367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3E3E3E"/>
                </a:solidFill>
              </a:defRPr>
            </a:lvl1pPr>
          </a:lstStyle>
          <a:p>
            <a:pPr/>
            <a:r>
              <a:t>From Zero to Hero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99" name="Shape 19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00" name="Shape 200"/>
          <p:cNvSpPr/>
          <p:nvPr/>
        </p:nvSpPr>
        <p:spPr>
          <a:xfrm>
            <a:off x="2782696" y="1828849"/>
            <a:ext cx="743940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Mac OSX - IOS Safari</a:t>
            </a:r>
          </a:p>
        </p:txBody>
      </p:sp>
      <p:sp>
        <p:nvSpPr>
          <p:cNvPr id="201" name="Shape 201"/>
          <p:cNvSpPr/>
          <p:nvPr/>
        </p:nvSpPr>
        <p:spPr>
          <a:xfrm>
            <a:off x="4230573" y="7715287"/>
            <a:ext cx="4543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http://openwebrtc.org</a:t>
            </a:r>
          </a:p>
        </p:txBody>
      </p:sp>
      <p:sp>
        <p:nvSpPr>
          <p:cNvPr id="202" name="Shape 202"/>
          <p:cNvSpPr/>
          <p:nvPr/>
        </p:nvSpPr>
        <p:spPr>
          <a:xfrm>
            <a:off x="836971" y="3200468"/>
            <a:ext cx="1133085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Build native WebRTC apps that communicate with browser that supports the WebRTC standard, such as Chrome, Firefox and Bowser.</a:t>
            </a:r>
          </a:p>
        </p:txBody>
      </p:sp>
      <p:sp>
        <p:nvSpPr>
          <p:cNvPr id="203" name="Shape 203"/>
          <p:cNvSpPr/>
          <p:nvPr/>
        </p:nvSpPr>
        <p:spPr>
          <a:xfrm>
            <a:off x="2136127" y="5543568"/>
            <a:ext cx="885964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focused on mobile platforms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free and Open-Source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cross-platform (IOS, Mac OS X, Android)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08" name="Shape 20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09" name="Shape 209"/>
          <p:cNvSpPr/>
          <p:nvPr/>
        </p:nvSpPr>
        <p:spPr>
          <a:xfrm>
            <a:off x="2559049" y="2832099"/>
            <a:ext cx="7886701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000">
                <a:solidFill>
                  <a:srgbClr val="3E3E3E"/>
                </a:solidFill>
              </a:defRPr>
            </a:pPr>
            <a:r>
              <a:t>WebRTC code</a:t>
            </a:r>
          </a:p>
          <a:p>
            <a:pPr>
              <a:defRPr sz="9000">
                <a:solidFill>
                  <a:srgbClr val="3E3E3E"/>
                </a:solidFill>
              </a:defRPr>
            </a:pPr>
            <a:r>
              <a:t>for developers</a:t>
            </a:r>
          </a:p>
        </p:txBody>
      </p:sp>
      <p:sp>
        <p:nvSpPr>
          <p:cNvPr id="210" name="Shape 210"/>
          <p:cNvSpPr/>
          <p:nvPr/>
        </p:nvSpPr>
        <p:spPr>
          <a:xfrm>
            <a:off x="5024119" y="6210299"/>
            <a:ext cx="29565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3E3E3E"/>
                </a:solidFill>
              </a:defRPr>
            </a:lvl1pPr>
          </a:lstStyle>
          <a:p>
            <a:pPr/>
            <a:r>
              <a:t>…but before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15" name="Shape 215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16" name="Shape 216"/>
          <p:cNvSpPr/>
          <p:nvPr/>
        </p:nvSpPr>
        <p:spPr>
          <a:xfrm>
            <a:off x="1561210" y="1333549"/>
            <a:ext cx="98823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Session Description Protocol</a:t>
            </a:r>
          </a:p>
        </p:txBody>
      </p:sp>
      <p:sp>
        <p:nvSpPr>
          <p:cNvPr id="217" name="Shape 217"/>
          <p:cNvSpPr/>
          <p:nvPr/>
        </p:nvSpPr>
        <p:spPr>
          <a:xfrm>
            <a:off x="3304815" y="3257549"/>
            <a:ext cx="680157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Dating back to 90’s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String-based business card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Audio and video codecs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Network lookup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Computer data weight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Easy transportation</a:t>
            </a:r>
          </a:p>
        </p:txBody>
      </p:sp>
      <p:sp>
        <p:nvSpPr>
          <p:cNvPr id="218" name="Shape 218"/>
          <p:cNvSpPr/>
          <p:nvPr/>
        </p:nvSpPr>
        <p:spPr>
          <a:xfrm>
            <a:off x="3431447" y="7118350"/>
            <a:ext cx="6801570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9" name="Shape 219"/>
          <p:cNvSpPr/>
          <p:nvPr/>
        </p:nvSpPr>
        <p:spPr>
          <a:xfrm>
            <a:off x="3424943" y="7518399"/>
            <a:ext cx="68145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2400"/>
            </a:lvl1pPr>
          </a:lstStyle>
          <a:p>
            <a:pPr/>
            <a:r>
              <a:t>&lt;key&gt;=&lt;value&gt;\n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24" name="Shape 224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25" name="Shape 225"/>
          <p:cNvSpPr/>
          <p:nvPr/>
        </p:nvSpPr>
        <p:spPr>
          <a:xfrm>
            <a:off x="3131121" y="1343074"/>
            <a:ext cx="67425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3E3E3E"/>
                </a:solidFill>
              </a:defRPr>
            </a:lvl1pPr>
          </a:lstStyle>
          <a:p>
            <a:pPr/>
            <a:r>
              <a:t>WebRTC API</a:t>
            </a:r>
          </a:p>
        </p:txBody>
      </p:sp>
      <p:sp>
        <p:nvSpPr>
          <p:cNvPr id="226" name="Shape 226"/>
          <p:cNvSpPr/>
          <p:nvPr/>
        </p:nvSpPr>
        <p:spPr>
          <a:xfrm>
            <a:off x="2053295" y="3511548"/>
            <a:ext cx="9510888" cy="392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getUserMedia</a:t>
            </a:r>
            <a:r>
              <a:t>, which allows a web browser to access the camera and microphone and to capture media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RTCPeerConnection</a:t>
            </a:r>
            <a:r>
              <a:t>, which sets up audio/video calls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RTCDataChannel</a:t>
            </a:r>
            <a:r>
              <a:t>, which allow browsers to share data via peer-to-peer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31" name="Shape 231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32" name="Shape 232"/>
          <p:cNvSpPr/>
          <p:nvPr/>
        </p:nvSpPr>
        <p:spPr>
          <a:xfrm>
            <a:off x="3840924" y="1343074"/>
            <a:ext cx="532295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3E3E3E"/>
                </a:solidFill>
              </a:defRPr>
            </a:lvl1pPr>
          </a:lstStyle>
          <a:p>
            <a:pPr/>
            <a:r>
              <a:t>What is …</a:t>
            </a:r>
          </a:p>
        </p:txBody>
      </p:sp>
      <p:sp>
        <p:nvSpPr>
          <p:cNvPr id="233" name="Shape 233"/>
          <p:cNvSpPr/>
          <p:nvPr/>
        </p:nvSpPr>
        <p:spPr>
          <a:xfrm>
            <a:off x="2053295" y="4057648"/>
            <a:ext cx="9510888" cy="283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STUN</a:t>
            </a:r>
            <a:r>
              <a:t>, service for detecting your public IP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TURN</a:t>
            </a:r>
            <a:r>
              <a:t>, relay between 2 client if the P2P connection fails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ICE Candidate</a:t>
            </a:r>
            <a:r>
              <a:t>, provides information where the data is going to be exchanged</a:t>
            </a:r>
          </a:p>
        </p:txBody>
      </p:sp>
      <p:sp>
        <p:nvSpPr>
          <p:cNvPr id="234" name="Shape 234"/>
          <p:cNvSpPr/>
          <p:nvPr/>
        </p:nvSpPr>
        <p:spPr>
          <a:xfrm>
            <a:off x="1782953" y="8131144"/>
            <a:ext cx="9438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https://github.com/coturn/rfc5766-turn-server/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39" name="Shape 23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40" name="Shape 240"/>
          <p:cNvSpPr/>
          <p:nvPr/>
        </p:nvSpPr>
        <p:spPr>
          <a:xfrm>
            <a:off x="2943479" y="1333549"/>
            <a:ext cx="711784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WebRTC connection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1955800" y="4718546"/>
            <a:ext cx="1826816" cy="1764308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2" name="Shape 242"/>
          <p:cNvSpPr/>
          <p:nvPr/>
        </p:nvSpPr>
        <p:spPr>
          <a:xfrm>
            <a:off x="9713019" y="4718546"/>
            <a:ext cx="1826817" cy="1764308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43" name="device-mobile-phone-ic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05847" y="4980119"/>
            <a:ext cx="1241161" cy="124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flat_ui_style_laptop_by_tigerosdev-d8k3hf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8627" y="5161639"/>
            <a:ext cx="1241162" cy="87812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2062707" y="3926416"/>
            <a:ext cx="16130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Gabriel</a:t>
            </a:r>
          </a:p>
        </p:txBody>
      </p:sp>
      <p:sp>
        <p:nvSpPr>
          <p:cNvPr id="246" name="Shape 246"/>
          <p:cNvSpPr/>
          <p:nvPr/>
        </p:nvSpPr>
        <p:spPr>
          <a:xfrm>
            <a:off x="10035724" y="3926416"/>
            <a:ext cx="1181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Peter</a:t>
            </a:r>
          </a:p>
        </p:txBody>
      </p:sp>
      <p:sp>
        <p:nvSpPr>
          <p:cNvPr id="247" name="Shape 247"/>
          <p:cNvSpPr/>
          <p:nvPr/>
        </p:nvSpPr>
        <p:spPr>
          <a:xfrm>
            <a:off x="6127750" y="4787900"/>
            <a:ext cx="749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E3E3E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252" name="Shape 252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53" name="Shape 253"/>
          <p:cNvSpPr/>
          <p:nvPr/>
        </p:nvSpPr>
        <p:spPr>
          <a:xfrm>
            <a:off x="3332861" y="1333549"/>
            <a:ext cx="63390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Login to signalling</a:t>
            </a:r>
          </a:p>
        </p:txBody>
      </p:sp>
      <p:sp>
        <p:nvSpPr>
          <p:cNvPr id="254" name="Shape 254"/>
          <p:cNvSpPr/>
          <p:nvPr/>
        </p:nvSpPr>
        <p:spPr>
          <a:xfrm>
            <a:off x="1955800" y="4718546"/>
            <a:ext cx="1826816" cy="1764308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5" name="Shape 255"/>
          <p:cNvSpPr/>
          <p:nvPr/>
        </p:nvSpPr>
        <p:spPr>
          <a:xfrm>
            <a:off x="9713019" y="4718546"/>
            <a:ext cx="1826817" cy="1764308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56" name="device-mobile-phone-ic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05847" y="4980119"/>
            <a:ext cx="1241161" cy="124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lat_ui_style_laptop_by_tigerosdev-d8k3hf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8627" y="5161639"/>
            <a:ext cx="1241162" cy="878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2062707" y="3926416"/>
            <a:ext cx="16130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Gabriel</a:t>
            </a:r>
          </a:p>
        </p:txBody>
      </p:sp>
      <p:sp>
        <p:nvSpPr>
          <p:cNvPr id="259" name="Shape 259"/>
          <p:cNvSpPr/>
          <p:nvPr/>
        </p:nvSpPr>
        <p:spPr>
          <a:xfrm>
            <a:off x="10035724" y="3926416"/>
            <a:ext cx="1181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Peter</a:t>
            </a:r>
          </a:p>
        </p:txBody>
      </p:sp>
      <p:sp>
        <p:nvSpPr>
          <p:cNvPr id="260" name="Shape 260"/>
          <p:cNvSpPr/>
          <p:nvPr/>
        </p:nvSpPr>
        <p:spPr>
          <a:xfrm>
            <a:off x="5588992" y="7385546"/>
            <a:ext cx="1826816" cy="1764308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61" name="server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81819" y="7647120"/>
            <a:ext cx="1241162" cy="124116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5492673" y="6576483"/>
            <a:ext cx="2019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Signaling</a:t>
            </a:r>
          </a:p>
        </p:txBody>
      </p:sp>
      <p:sp>
        <p:nvSpPr>
          <p:cNvPr id="263" name="Shape 263"/>
          <p:cNvSpPr/>
          <p:nvPr/>
        </p:nvSpPr>
        <p:spPr>
          <a:xfrm>
            <a:off x="3599014" y="6499116"/>
            <a:ext cx="1682796" cy="1412034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4" name="Shape 264"/>
          <p:cNvSpPr/>
          <p:nvPr/>
        </p:nvSpPr>
        <p:spPr>
          <a:xfrm flipV="1">
            <a:off x="8014380" y="6499116"/>
            <a:ext cx="1682796" cy="1412034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5" name="Shape 265"/>
          <p:cNvSpPr/>
          <p:nvPr/>
        </p:nvSpPr>
        <p:spPr>
          <a:xfrm flipH="1">
            <a:off x="8014380" y="6499116"/>
            <a:ext cx="1682796" cy="1412034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6" name="Shape 266"/>
          <p:cNvSpPr/>
          <p:nvPr/>
        </p:nvSpPr>
        <p:spPr>
          <a:xfrm flipH="1" flipV="1">
            <a:off x="3585586" y="6485743"/>
            <a:ext cx="1682796" cy="1412034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2"/>
      <p:bldP build="whole" bldLvl="1" animBg="1" rev="0" advAuto="0" spid="264" grpId="3"/>
      <p:bldP build="whole" bldLvl="1" animBg="1" rev="0" advAuto="0" spid="265" grpId="4"/>
      <p:bldP build="whole" bldLvl="1" animBg="1" rev="0" advAuto="0" spid="26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Plugin free video conferencing in the browser</a:t>
            </a:r>
          </a:p>
        </p:txBody>
      </p:sp>
      <p:sp>
        <p:nvSpPr>
          <p:cNvPr id="271" name="Shape 271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272" name="Shape 272"/>
          <p:cNvSpPr/>
          <p:nvPr/>
        </p:nvSpPr>
        <p:spPr>
          <a:xfrm>
            <a:off x="492140" y="920598"/>
            <a:ext cx="2158237" cy="2084389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73" name="flat_ui_style_laptop_by_tigerosdev-d8k3hf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4445" y="1553538"/>
            <a:ext cx="1241161" cy="87812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423282" y="6902227"/>
            <a:ext cx="2158237" cy="2084389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75" name="server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81819" y="7361941"/>
            <a:ext cx="1241162" cy="124116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10184107" y="950404"/>
            <a:ext cx="2158237" cy="2084389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277" name="device-mobile-phone-ico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63374" y="1292747"/>
            <a:ext cx="1399703" cy="139970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2432513" y="2522240"/>
            <a:ext cx="3749043" cy="4426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441" y="9354"/>
                  <a:pt x="9241" y="2154"/>
                  <a:pt x="0" y="0"/>
                </a:cubicBezTo>
              </a:path>
            </a:pathLst>
          </a:custGeom>
          <a:ln w="63500">
            <a:solidFill>
              <a:srgbClr val="3E3E3E"/>
            </a:solidFill>
            <a:miter lim="400000"/>
          </a:ln>
        </p:spPr>
        <p:txBody>
          <a:bodyPr/>
          <a:lstStyle/>
          <a:p>
            <a:pPr/>
          </a:p>
        </p:txBody>
      </p:sp>
      <p:cxnSp>
        <p:nvCxnSpPr>
          <p:cNvPr id="279" name="Connector 279"/>
          <p:cNvCxnSpPr>
            <a:stCxn id="274" idx="0"/>
            <a:endCxn id="276" idx="0"/>
          </p:cNvCxnSpPr>
          <p:nvPr/>
        </p:nvCxnSpPr>
        <p:spPr>
          <a:xfrm flipV="1">
            <a:off x="6502400" y="1992598"/>
            <a:ext cx="4760826" cy="5951824"/>
          </a:xfrm>
          <a:prstGeom prst="straightConnector1">
            <a:avLst/>
          </a:prstGeom>
          <a:ln w="63500">
            <a:solidFill>
              <a:srgbClr val="3E3E3E"/>
            </a:solidFill>
            <a:miter lim="400000"/>
          </a:ln>
        </p:spPr>
      </p:cxnSp>
      <p:cxnSp>
        <p:nvCxnSpPr>
          <p:cNvPr id="280" name="Connector 280"/>
          <p:cNvCxnSpPr>
            <a:stCxn id="274" idx="0"/>
            <a:endCxn id="272" idx="0"/>
          </p:cNvCxnSpPr>
          <p:nvPr/>
        </p:nvCxnSpPr>
        <p:spPr>
          <a:xfrm flipH="1" flipV="1">
            <a:off x="1571258" y="1962792"/>
            <a:ext cx="4931143" cy="5981630"/>
          </a:xfrm>
          <a:prstGeom prst="straightConnector1">
            <a:avLst/>
          </a:prstGeom>
          <a:ln w="63500">
            <a:solidFill>
              <a:schemeClr val="accent3"/>
            </a:solidFill>
            <a:miter lim="400000"/>
          </a:ln>
        </p:spPr>
      </p:cxnSp>
      <p:cxnSp>
        <p:nvCxnSpPr>
          <p:cNvPr id="281" name="Connector 281"/>
          <p:cNvCxnSpPr>
            <a:stCxn id="274" idx="0"/>
            <a:endCxn id="272" idx="0"/>
          </p:cNvCxnSpPr>
          <p:nvPr/>
        </p:nvCxnSpPr>
        <p:spPr>
          <a:xfrm flipH="1" flipV="1">
            <a:off x="1571258" y="1962792"/>
            <a:ext cx="4931143" cy="5981630"/>
          </a:xfrm>
          <a:prstGeom prst="straightConnector1">
            <a:avLst/>
          </a:prstGeom>
          <a:ln w="63500">
            <a:solidFill>
              <a:schemeClr val="accent5"/>
            </a:solidFill>
            <a:miter lim="400000"/>
          </a:ln>
        </p:spPr>
      </p:cxnSp>
      <p:cxnSp>
        <p:nvCxnSpPr>
          <p:cNvPr id="282" name="Connector 282"/>
          <p:cNvCxnSpPr>
            <a:stCxn id="274" idx="0"/>
            <a:endCxn id="276" idx="0"/>
          </p:cNvCxnSpPr>
          <p:nvPr/>
        </p:nvCxnSpPr>
        <p:spPr>
          <a:xfrm flipV="1">
            <a:off x="6502400" y="1992598"/>
            <a:ext cx="4760826" cy="5951824"/>
          </a:xfrm>
          <a:prstGeom prst="straightConnector1">
            <a:avLst/>
          </a:prstGeom>
          <a:ln w="63500">
            <a:solidFill>
              <a:schemeClr val="accent3"/>
            </a:solidFill>
            <a:miter lim="400000"/>
          </a:ln>
        </p:spPr>
      </p:cxnSp>
      <p:cxnSp>
        <p:nvCxnSpPr>
          <p:cNvPr id="283" name="Connector 283"/>
          <p:cNvCxnSpPr>
            <a:stCxn id="274" idx="0"/>
            <a:endCxn id="276" idx="0"/>
          </p:cNvCxnSpPr>
          <p:nvPr/>
        </p:nvCxnSpPr>
        <p:spPr>
          <a:xfrm flipV="1">
            <a:off x="6502400" y="1992598"/>
            <a:ext cx="4760826" cy="5951824"/>
          </a:xfrm>
          <a:prstGeom prst="straightConnector1">
            <a:avLst/>
          </a:prstGeom>
          <a:ln w="63500">
            <a:solidFill>
              <a:schemeClr val="accent5"/>
            </a:solidFill>
            <a:miter lim="400000"/>
          </a:ln>
        </p:spPr>
      </p:cxnSp>
      <p:sp>
        <p:nvSpPr>
          <p:cNvPr id="284" name="Shape 284"/>
          <p:cNvSpPr/>
          <p:nvPr/>
        </p:nvSpPr>
        <p:spPr>
          <a:xfrm rot="2998784">
            <a:off x="3216638" y="3601645"/>
            <a:ext cx="34455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Create offer</a:t>
            </a:r>
          </a:p>
        </p:txBody>
      </p:sp>
      <p:sp>
        <p:nvSpPr>
          <p:cNvPr id="285" name="Shape 285"/>
          <p:cNvSpPr/>
          <p:nvPr/>
        </p:nvSpPr>
        <p:spPr>
          <a:xfrm rot="18720423">
            <a:off x="6593116" y="3614345"/>
            <a:ext cx="34455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Receive offer</a:t>
            </a:r>
          </a:p>
        </p:txBody>
      </p:sp>
      <p:sp>
        <p:nvSpPr>
          <p:cNvPr id="286" name="Shape 286"/>
          <p:cNvSpPr/>
          <p:nvPr/>
        </p:nvSpPr>
        <p:spPr>
          <a:xfrm rot="2998784">
            <a:off x="1539529" y="4590799"/>
            <a:ext cx="51870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Candidates</a:t>
            </a:r>
          </a:p>
        </p:txBody>
      </p:sp>
      <p:sp>
        <p:nvSpPr>
          <p:cNvPr id="287" name="Shape 287"/>
          <p:cNvSpPr/>
          <p:nvPr/>
        </p:nvSpPr>
        <p:spPr>
          <a:xfrm rot="2998784">
            <a:off x="1696542" y="5276850"/>
            <a:ext cx="34455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Receive answer</a:t>
            </a:r>
          </a:p>
        </p:txBody>
      </p:sp>
      <p:sp>
        <p:nvSpPr>
          <p:cNvPr id="288" name="Shape 288"/>
          <p:cNvSpPr/>
          <p:nvPr/>
        </p:nvSpPr>
        <p:spPr>
          <a:xfrm rot="18540423">
            <a:off x="6006168" y="4499290"/>
            <a:ext cx="55030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lvl1pPr>
          </a:lstStyle>
          <a:p>
            <a:pPr/>
            <a:r>
              <a:t>Candidates</a:t>
            </a:r>
          </a:p>
        </p:txBody>
      </p:sp>
      <p:sp>
        <p:nvSpPr>
          <p:cNvPr id="289" name="Shape 289"/>
          <p:cNvSpPr/>
          <p:nvPr/>
        </p:nvSpPr>
        <p:spPr>
          <a:xfrm rot="18720423">
            <a:off x="7900457" y="5251449"/>
            <a:ext cx="34455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Create answer</a:t>
            </a:r>
          </a:p>
        </p:txBody>
      </p:sp>
      <p:sp>
        <p:nvSpPr>
          <p:cNvPr id="290" name="Shape 290"/>
          <p:cNvSpPr/>
          <p:nvPr/>
        </p:nvSpPr>
        <p:spPr>
          <a:xfrm>
            <a:off x="928691" y="7323841"/>
            <a:ext cx="1285135" cy="1241161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STUN</a:t>
            </a:r>
          </a:p>
        </p:txBody>
      </p:sp>
      <p:sp>
        <p:nvSpPr>
          <p:cNvPr id="291" name="Shape 291"/>
          <p:cNvSpPr/>
          <p:nvPr/>
        </p:nvSpPr>
        <p:spPr>
          <a:xfrm>
            <a:off x="10514722" y="7323841"/>
            <a:ext cx="1285135" cy="1241161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/>
            <a:r>
              <a:t>STUN</a:t>
            </a:r>
          </a:p>
        </p:txBody>
      </p:sp>
      <p:cxnSp>
        <p:nvCxnSpPr>
          <p:cNvPr id="292" name="Connector 292"/>
          <p:cNvCxnSpPr>
            <a:stCxn id="290" idx="0"/>
            <a:endCxn id="272" idx="0"/>
          </p:cNvCxnSpPr>
          <p:nvPr/>
        </p:nvCxnSpPr>
        <p:spPr>
          <a:xfrm flipV="1">
            <a:off x="1571258" y="1962792"/>
            <a:ext cx="1" cy="5981630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293" name="Connector 293"/>
          <p:cNvCxnSpPr>
            <a:stCxn id="291" idx="0"/>
            <a:endCxn id="276" idx="0"/>
          </p:cNvCxnSpPr>
          <p:nvPr/>
        </p:nvCxnSpPr>
        <p:spPr>
          <a:xfrm flipV="1">
            <a:off x="11157289" y="1992598"/>
            <a:ext cx="105937" cy="5951824"/>
          </a:xfrm>
          <a:prstGeom prst="straightConnector1">
            <a:avLst/>
          </a:prstGeom>
          <a:ln w="25400">
            <a:solidFill>
              <a:srgbClr val="FFFFFF"/>
            </a:solidFill>
            <a:miter lim="400000"/>
          </a:ln>
        </p:spPr>
      </p:cxnSp>
      <p:cxnSp>
        <p:nvCxnSpPr>
          <p:cNvPr id="294" name="Connector 294"/>
          <p:cNvCxnSpPr>
            <a:stCxn id="272" idx="0"/>
            <a:endCxn id="276" idx="0"/>
          </p:cNvCxnSpPr>
          <p:nvPr/>
        </p:nvCxnSpPr>
        <p:spPr>
          <a:xfrm>
            <a:off x="1571258" y="1962792"/>
            <a:ext cx="9691968" cy="29807"/>
          </a:xfrm>
          <a:prstGeom prst="straightConnector1">
            <a:avLst/>
          </a:prstGeom>
          <a:ln w="63500">
            <a:solidFill>
              <a:schemeClr val="accent6">
                <a:hueOff val="-241736"/>
                <a:satOff val="29413"/>
                <a:lumOff val="20727"/>
              </a:schemeClr>
            </a:solidFill>
            <a:miter lim="400000"/>
          </a:ln>
        </p:spPr>
      </p:cxnSp>
      <p:sp>
        <p:nvSpPr>
          <p:cNvPr id="295" name="Shape 295"/>
          <p:cNvSpPr/>
          <p:nvPr/>
        </p:nvSpPr>
        <p:spPr>
          <a:xfrm rot="21600000">
            <a:off x="4694489" y="765312"/>
            <a:ext cx="34455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241736"/>
                    <a:satOff val="29413"/>
                    <a:lumOff val="20727"/>
                  </a:schemeClr>
                </a:solidFill>
              </a:defRPr>
            </a:lvl1pPr>
          </a:lstStyle>
          <a:p>
            <a:pPr/>
            <a:r>
              <a:t>P2P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"/>
                            </p:stCondLst>
                            <p:childTnLst>
                              <p:par>
                                <p:cTn id="4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"/>
                            </p:stCondLst>
                            <p:childTnLst>
                              <p:par>
                                <p:cTn id="55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"/>
                            </p:stCondLst>
                            <p:childTnLst>
                              <p:par>
                                <p:cTn id="74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6"/>
      <p:bldP build="whole" bldLvl="1" animBg="1" rev="0" advAuto="0" spid="280" grpId="6"/>
      <p:bldP build="whole" bldLvl="1" animBg="1" rev="0" advAuto="0" spid="287" grpId="11"/>
      <p:bldP build="whole" bldLvl="1" animBg="1" rev="0" advAuto="0" spid="289" grpId="10"/>
      <p:bldP build="whole" bldLvl="1" animBg="1" rev="0" advAuto="0" spid="293" grpId="13"/>
      <p:bldP build="whole" bldLvl="1" animBg="1" rev="0" advAuto="0" spid="282" grpId="8"/>
      <p:bldP build="whole" bldLvl="1" animBg="1" rev="0" advAuto="0" spid="285" grpId="4"/>
      <p:bldP build="whole" bldLvl="1" animBg="1" rev="0" advAuto="0" spid="286" grpId="7"/>
      <p:bldP build="whole" bldLvl="1" animBg="1" rev="0" advAuto="0" spid="284" grpId="2"/>
      <p:bldP build="whole" bldLvl="1" animBg="1" rev="0" advAuto="0" spid="281" grpId="12"/>
      <p:bldP build="whole" bldLvl="1" animBg="1" rev="0" advAuto="0" spid="292" grpId="5"/>
      <p:bldP build="whole" bldLvl="1" animBg="1" rev="0" advAuto="0" spid="279" grpId="3"/>
      <p:bldP build="whole" bldLvl="1" animBg="1" rev="0" advAuto="0" spid="288" grpId="14"/>
      <p:bldP build="whole" bldLvl="1" animBg="1" rev="0" advAuto="0" spid="283" grpId="9"/>
      <p:bldP build="whole" bldLvl="1" animBg="1" rev="0" advAuto="0" spid="296" grpId="1"/>
      <p:bldP build="whole" bldLvl="1" animBg="1" rev="0" advAuto="0" spid="295" grpId="1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01" name="Shape 301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02" name="Shape 302"/>
          <p:cNvSpPr/>
          <p:nvPr/>
        </p:nvSpPr>
        <p:spPr>
          <a:xfrm>
            <a:off x="2465323" y="1933624"/>
            <a:ext cx="807415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Signalling is for sharing</a:t>
            </a:r>
          </a:p>
        </p:txBody>
      </p:sp>
      <p:sp>
        <p:nvSpPr>
          <p:cNvPr id="303" name="Shape 303"/>
          <p:cNvSpPr/>
          <p:nvPr/>
        </p:nvSpPr>
        <p:spPr>
          <a:xfrm>
            <a:off x="2948115" y="4457699"/>
            <a:ext cx="642231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RTCPeerConnection offer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RTCPeerConnection answer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ICE candidates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08" name="Shape 30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pic>
        <p:nvPicPr>
          <p:cNvPr id="309" name="yeah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3143" y="3328999"/>
            <a:ext cx="6086772" cy="454340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0" name="Shape 310"/>
          <p:cNvSpPr/>
          <p:nvPr/>
        </p:nvSpPr>
        <p:spPr>
          <a:xfrm>
            <a:off x="3941825" y="1216874"/>
            <a:ext cx="512114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3E3E"/>
                </a:solidFill>
              </a:defRPr>
            </a:lvl1pPr>
          </a:lstStyle>
          <a:p>
            <a:pPr/>
            <a:r>
              <a:t>Let’s code!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29" name="Shape 12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30" name="Shape 130"/>
          <p:cNvSpPr/>
          <p:nvPr/>
        </p:nvSpPr>
        <p:spPr>
          <a:xfrm>
            <a:off x="4107471" y="1505367"/>
            <a:ext cx="50692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3E3E3E"/>
                </a:solidFill>
              </a:defRPr>
            </a:lvl1pPr>
          </a:lstStyle>
          <a:p>
            <a:pPr/>
            <a:r>
              <a:t>About me</a:t>
            </a:r>
          </a:p>
        </p:txBody>
      </p:sp>
      <p:sp>
        <p:nvSpPr>
          <p:cNvPr id="131" name="Shape 131"/>
          <p:cNvSpPr/>
          <p:nvPr/>
        </p:nvSpPr>
        <p:spPr>
          <a:xfrm>
            <a:off x="2077503" y="4578350"/>
            <a:ext cx="912914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4000">
                <a:solidFill>
                  <a:srgbClr val="3E3E3E"/>
                </a:solidFill>
              </a:defRPr>
            </a:pPr>
            <a:r>
              <a:t>DoclerHolding </a:t>
            </a:r>
            <a:r>
              <a:rPr sz="3000"/>
              <a:t>Front-end Developer Specialist</a:t>
            </a:r>
            <a:endParaRPr sz="3000"/>
          </a:p>
          <a:p>
            <a:pPr lvl="1" algn="l">
              <a:defRPr sz="4000">
                <a:solidFill>
                  <a:srgbClr val="3E3E3E"/>
                </a:solidFill>
              </a:defRPr>
            </a:pPr>
            <a:r>
              <a:t>Mozilla </a:t>
            </a:r>
            <a:r>
              <a:rPr sz="3000"/>
              <a:t>Tech Speaker, Volunteer</a:t>
            </a:r>
          </a:p>
        </p:txBody>
      </p:sp>
      <p:pic>
        <p:nvPicPr>
          <p:cNvPr id="132" name="faceb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7000" y="7524382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twitter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07000" y="6876682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5742209" y="6902082"/>
            <a:ext cx="29908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3200">
                <a:solidFill>
                  <a:srgbClr val="3E3E3E"/>
                </a:solidFill>
              </a:defRPr>
            </a:lvl1pPr>
          </a:lstStyle>
          <a:p>
            <a:pPr/>
            <a:r>
              <a:t>@gabriel_micko</a:t>
            </a:r>
          </a:p>
        </p:txBody>
      </p:sp>
      <p:sp>
        <p:nvSpPr>
          <p:cNvPr id="135" name="Shape 135"/>
          <p:cNvSpPr/>
          <p:nvPr/>
        </p:nvSpPr>
        <p:spPr>
          <a:xfrm>
            <a:off x="5742209" y="7549782"/>
            <a:ext cx="26884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3200">
                <a:solidFill>
                  <a:srgbClr val="3E3E3E"/>
                </a:solidFill>
              </a:defRPr>
            </a:lvl1pPr>
          </a:lstStyle>
          <a:p>
            <a:pPr/>
            <a:r>
              <a:t>/gabriel.micko</a:t>
            </a:r>
          </a:p>
        </p:txBody>
      </p:sp>
      <p:sp>
        <p:nvSpPr>
          <p:cNvPr id="136" name="Shape 136"/>
          <p:cNvSpPr/>
          <p:nvPr/>
        </p:nvSpPr>
        <p:spPr>
          <a:xfrm>
            <a:off x="5390276" y="3273633"/>
            <a:ext cx="2959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Gabriel Mičko</a:t>
            </a:r>
          </a:p>
        </p:txBody>
      </p:sp>
      <p:pic>
        <p:nvPicPr>
          <p:cNvPr id="1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8549" y="8679443"/>
            <a:ext cx="810842" cy="810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1629" y="8326755"/>
            <a:ext cx="3032436" cy="1516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15" name="Shape 315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pic>
        <p:nvPicPr>
          <p:cNvPr id="316" name="catcoding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970866" y="2430598"/>
            <a:ext cx="5435601" cy="5435601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7" name="Shape 317"/>
          <p:cNvSpPr/>
          <p:nvPr/>
        </p:nvSpPr>
        <p:spPr>
          <a:xfrm>
            <a:off x="5050620" y="767674"/>
            <a:ext cx="327609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3E3E"/>
                </a:solidFill>
              </a:defRPr>
            </a:lvl1pPr>
          </a:lstStyle>
          <a:p>
            <a:pPr/>
            <a:r>
              <a:t>Huh …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666" fill="hold"/>
                                        <p:tgtEl>
                                          <p:spTgt spid="3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22" name="Shape 322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23" name="Shape 323"/>
          <p:cNvSpPr/>
          <p:nvPr/>
        </p:nvSpPr>
        <p:spPr>
          <a:xfrm>
            <a:off x="3537838" y="1333549"/>
            <a:ext cx="592912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Polyfill Adapter.js</a:t>
            </a:r>
          </a:p>
        </p:txBody>
      </p:sp>
      <p:sp>
        <p:nvSpPr>
          <p:cNvPr id="324" name="Shape 324"/>
          <p:cNvSpPr/>
          <p:nvPr/>
        </p:nvSpPr>
        <p:spPr>
          <a:xfrm>
            <a:off x="2494356" y="8676216"/>
            <a:ext cx="80160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https://github.com/Temasys/AdapterJS</a:t>
            </a:r>
          </a:p>
        </p:txBody>
      </p:sp>
      <p:pic>
        <p:nvPicPr>
          <p:cNvPr id="325" name="Screen Shot 2015-11-14 at 08.14.51.png"/>
          <p:cNvPicPr>
            <a:picLocks noChangeAspect="1"/>
          </p:cNvPicPr>
          <p:nvPr/>
        </p:nvPicPr>
        <p:blipFill>
          <a:blip r:embed="rId6">
            <a:extLst/>
          </a:blip>
          <a:srcRect l="0" t="23439" r="0" b="19284"/>
          <a:stretch>
            <a:fillRect/>
          </a:stretch>
        </p:blipFill>
        <p:spPr>
          <a:xfrm>
            <a:off x="20163" y="3176984"/>
            <a:ext cx="12964607" cy="3399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30" name="Shape 330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31" name="Shape 331"/>
          <p:cNvSpPr/>
          <p:nvPr/>
        </p:nvSpPr>
        <p:spPr>
          <a:xfrm>
            <a:off x="5018" y="4552950"/>
            <a:ext cx="12994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Streaming torrent client for node &amp; the browser</a:t>
            </a:r>
          </a:p>
        </p:txBody>
      </p:sp>
      <p:pic>
        <p:nvPicPr>
          <p:cNvPr id="332" name="wordmar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0269" y="1604558"/>
            <a:ext cx="9024262" cy="112803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2756560" y="7021009"/>
            <a:ext cx="749168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3E3E3E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https://webtorrent.io/</a:t>
            </a:r>
          </a:p>
          <a:p>
            <a:pPr>
              <a:defRPr>
                <a:solidFill>
                  <a:srgbClr val="3E3E3E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https://github.com/feross/webtorrent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38" name="Shape 33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pic>
        <p:nvPicPr>
          <p:cNvPr id="33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9586" y="2026550"/>
            <a:ext cx="7005628" cy="467406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3296463" y="7721172"/>
            <a:ext cx="64118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http://google.com/starwars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45" name="Shape 345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46" name="Shape 346"/>
          <p:cNvSpPr/>
          <p:nvPr/>
        </p:nvSpPr>
        <p:spPr>
          <a:xfrm>
            <a:off x="3205226" y="1333549"/>
            <a:ext cx="65943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WebVR &amp; WebRTC</a:t>
            </a:r>
          </a:p>
        </p:txBody>
      </p:sp>
      <p:sp>
        <p:nvSpPr>
          <p:cNvPr id="347" name="Shape 347"/>
          <p:cNvSpPr/>
          <p:nvPr/>
        </p:nvSpPr>
        <p:spPr>
          <a:xfrm>
            <a:off x="1803755" y="8676216"/>
            <a:ext cx="93972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https://proxy-controls.donmccurdy.com/demo</a:t>
            </a:r>
          </a:p>
        </p:txBody>
      </p:sp>
      <p:pic>
        <p:nvPicPr>
          <p:cNvPr id="348" name="Képernyőkép 2016-02-09 - 19.09.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6297" y="3532357"/>
            <a:ext cx="9852206" cy="203705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249072" y="6589413"/>
            <a:ext cx="125066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3E3E3E"/>
                </a:solidFill>
              </a:defRPr>
            </a:lvl1pPr>
          </a:lstStyle>
          <a:p>
            <a:pPr/>
            <a:r>
              <a:t>Connect input devices from your desktop to your mobile phone with WebRTC. 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54" name="Shape 354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55" name="Shape 355"/>
          <p:cNvSpPr/>
          <p:nvPr/>
        </p:nvSpPr>
        <p:spPr>
          <a:xfrm>
            <a:off x="1193545" y="1333549"/>
            <a:ext cx="106177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WebRTC Multipoint control unit</a:t>
            </a:r>
          </a:p>
        </p:txBody>
      </p:sp>
      <p:sp>
        <p:nvSpPr>
          <p:cNvPr id="356" name="Shape 356"/>
          <p:cNvSpPr/>
          <p:nvPr/>
        </p:nvSpPr>
        <p:spPr>
          <a:xfrm>
            <a:off x="2815914" y="7135283"/>
            <a:ext cx="737297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https://jitsi.org/Main/Download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https://janus.conf.meetecho.com/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http://lynckia.com/</a:t>
            </a:r>
          </a:p>
        </p:txBody>
      </p:sp>
      <p:sp>
        <p:nvSpPr>
          <p:cNvPr id="357" name="Shape 357"/>
          <p:cNvSpPr/>
          <p:nvPr/>
        </p:nvSpPr>
        <p:spPr>
          <a:xfrm>
            <a:off x="5588992" y="3860262"/>
            <a:ext cx="1826816" cy="1764309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58" name="server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81819" y="4121836"/>
            <a:ext cx="1241162" cy="124116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170949" y="4570966"/>
            <a:ext cx="3317816" cy="342901"/>
          </a:xfrm>
          <a:prstGeom prst="leftRightArrow">
            <a:avLst>
              <a:gd name="adj1" fmla="val 30000"/>
              <a:gd name="adj2" fmla="val 7407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18891626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0" name="Shape 360"/>
          <p:cNvSpPr/>
          <p:nvPr/>
        </p:nvSpPr>
        <p:spPr>
          <a:xfrm>
            <a:off x="243906" y="3860262"/>
            <a:ext cx="1826816" cy="1764309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61" name="flat_ui_style_laptop_by_tigerosdev-d8k3hf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6733" y="4303355"/>
            <a:ext cx="1241162" cy="87812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11069545" y="3860262"/>
            <a:ext cx="1826816" cy="1764309"/>
          </a:xfrm>
          <a:prstGeom prst="ellipse">
            <a:avLst/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63" name="flat_ui_style_laptop_by_tigerosdev-d8k3hf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362373" y="4303355"/>
            <a:ext cx="1241161" cy="87812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7516035" y="4570966"/>
            <a:ext cx="3317816" cy="342901"/>
          </a:xfrm>
          <a:prstGeom prst="leftRightArrow">
            <a:avLst>
              <a:gd name="adj1" fmla="val 30000"/>
              <a:gd name="adj2" fmla="val 74074"/>
            </a:avLst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18891626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69" name="Shape 36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70" name="Shape 370"/>
          <p:cNvSpPr/>
          <p:nvPr/>
        </p:nvSpPr>
        <p:spPr>
          <a:xfrm>
            <a:off x="2316353" y="1333549"/>
            <a:ext cx="8372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Alliance for Open Media</a:t>
            </a:r>
          </a:p>
        </p:txBody>
      </p:sp>
      <p:sp>
        <p:nvSpPr>
          <p:cNvPr id="371" name="Shape 371"/>
          <p:cNvSpPr/>
          <p:nvPr/>
        </p:nvSpPr>
        <p:spPr>
          <a:xfrm>
            <a:off x="673099" y="3168649"/>
            <a:ext cx="1165860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Focusing on developing next generation media formats, codecs and technologies in the public interest.</a:t>
            </a:r>
          </a:p>
        </p:txBody>
      </p:sp>
      <p:sp>
        <p:nvSpPr>
          <p:cNvPr id="372" name="Shape 372"/>
          <p:cNvSpPr/>
          <p:nvPr/>
        </p:nvSpPr>
        <p:spPr>
          <a:xfrm>
            <a:off x="8031" y="7408333"/>
            <a:ext cx="1298873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600">
                <a:solidFill>
                  <a:srgbClr val="3E3E3E"/>
                </a:solidFill>
              </a:defRPr>
            </a:pPr>
            <a:r>
              <a:t>Amazon | Netflix | Microsoft | Intel | Cisco (Thor) | Mozilla (Daala) | Google (VP9)</a:t>
            </a:r>
          </a:p>
        </p:txBody>
      </p:sp>
      <p:sp>
        <p:nvSpPr>
          <p:cNvPr id="373" name="Shape 373"/>
          <p:cNvSpPr/>
          <p:nvPr/>
        </p:nvSpPr>
        <p:spPr>
          <a:xfrm>
            <a:off x="4501464" y="8506883"/>
            <a:ext cx="4001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http://aomedia.org/</a:t>
            </a:r>
          </a:p>
        </p:txBody>
      </p:sp>
      <p:sp>
        <p:nvSpPr>
          <p:cNvPr id="374" name="Shape 374"/>
          <p:cNvSpPr/>
          <p:nvPr/>
        </p:nvSpPr>
        <p:spPr>
          <a:xfrm>
            <a:off x="2500205" y="4565650"/>
            <a:ext cx="7752929" cy="207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84463" indent="-270163" algn="l">
              <a:buSzPct val="100000"/>
              <a:buChar char="•"/>
              <a:defRPr sz="2600">
                <a:solidFill>
                  <a:srgbClr val="3E3E3E"/>
                </a:solidFill>
              </a:defRPr>
            </a:pPr>
            <a:r>
              <a:t>Enough, lets go to standard</a:t>
            </a:r>
          </a:p>
          <a:p>
            <a:pPr lvl="1" marL="384463" indent="-270163" algn="l">
              <a:buSzPct val="100000"/>
              <a:buChar char="•"/>
              <a:defRPr sz="2600">
                <a:solidFill>
                  <a:srgbClr val="3E3E3E"/>
                </a:solidFill>
              </a:defRPr>
            </a:pPr>
            <a:r>
              <a:t>Open</a:t>
            </a:r>
          </a:p>
          <a:p>
            <a:pPr lvl="1" marL="384463" indent="-270163" algn="l">
              <a:buSzPct val="100000"/>
              <a:buChar char="•"/>
              <a:defRPr sz="2600">
                <a:solidFill>
                  <a:srgbClr val="3E3E3E"/>
                </a:solidFill>
              </a:defRPr>
            </a:pPr>
            <a:r>
              <a:t>Works for the web</a:t>
            </a:r>
          </a:p>
          <a:p>
            <a:pPr lvl="1" marL="384463" indent="-270163" algn="l">
              <a:buSzPct val="100000"/>
              <a:buChar char="•"/>
              <a:defRPr sz="2600">
                <a:solidFill>
                  <a:srgbClr val="3E3E3E"/>
                </a:solidFill>
              </a:defRPr>
            </a:pPr>
            <a:r>
              <a:t>Fits to any modem, device and bandwidth</a:t>
            </a:r>
          </a:p>
          <a:p>
            <a:pPr lvl="1" marL="384463" indent="-270163" algn="l">
              <a:buSzPct val="100000"/>
              <a:buChar char="•"/>
              <a:defRPr sz="2600">
                <a:solidFill>
                  <a:srgbClr val="3E3E3E"/>
                </a:solidFill>
              </a:defRPr>
            </a:pPr>
            <a:r>
              <a:t>Capable of streaming high quality real-time video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79" name="Shape 37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80" name="Shape 380"/>
          <p:cNvSpPr/>
          <p:nvPr/>
        </p:nvSpPr>
        <p:spPr>
          <a:xfrm>
            <a:off x="3800602" y="2503684"/>
            <a:ext cx="54035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3E3E"/>
                </a:solidFill>
              </a:defRPr>
            </a:lvl1pPr>
          </a:lstStyle>
          <a:p>
            <a:pPr/>
            <a:r>
              <a:t>Object RTC</a:t>
            </a:r>
          </a:p>
        </p:txBody>
      </p:sp>
      <p:pic>
        <p:nvPicPr>
          <p:cNvPr id="381" name="new-site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27450" y="5902619"/>
            <a:ext cx="5549900" cy="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5733618" y="4552950"/>
            <a:ext cx="15375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2015 - </a:t>
            </a:r>
          </a:p>
        </p:txBody>
      </p:sp>
      <p:sp>
        <p:nvSpPr>
          <p:cNvPr id="383" name="Shape 383"/>
          <p:cNvSpPr/>
          <p:nvPr/>
        </p:nvSpPr>
        <p:spPr>
          <a:xfrm>
            <a:off x="5297425" y="8169650"/>
            <a:ext cx="28922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3E3E3E"/>
                </a:solid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http://ortc.org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88" name="Shape 38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89" name="Shape 389"/>
          <p:cNvSpPr/>
          <p:nvPr/>
        </p:nvSpPr>
        <p:spPr>
          <a:xfrm>
            <a:off x="2570099" y="1333549"/>
            <a:ext cx="786460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News around WebRTC</a:t>
            </a:r>
          </a:p>
        </p:txBody>
      </p:sp>
      <p:sp>
        <p:nvSpPr>
          <p:cNvPr id="390" name="Shape 390"/>
          <p:cNvSpPr/>
          <p:nvPr/>
        </p:nvSpPr>
        <p:spPr>
          <a:xfrm>
            <a:off x="1707699" y="4457700"/>
            <a:ext cx="100781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Canvas as the source of video stream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Screen sharing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Simulcast support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Duplex audio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395" name="Shape 395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396" name="Shape 396"/>
          <p:cNvSpPr/>
          <p:nvPr/>
        </p:nvSpPr>
        <p:spPr>
          <a:xfrm>
            <a:off x="2654680" y="1333549"/>
            <a:ext cx="769543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Is WebRTC ready yet?</a:t>
            </a:r>
          </a:p>
        </p:txBody>
      </p:sp>
      <p:sp>
        <p:nvSpPr>
          <p:cNvPr id="397" name="Shape 397"/>
          <p:cNvSpPr/>
          <p:nvPr/>
        </p:nvSpPr>
        <p:spPr>
          <a:xfrm>
            <a:off x="3296463" y="4730749"/>
            <a:ext cx="641187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http://iswebrtcreadyyet.com/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http://www.webrtc.org/</a:t>
            </a:r>
          </a:p>
          <a:p>
            <a:pPr algn="l">
              <a:defRPr>
                <a:solidFill>
                  <a:srgbClr val="3E3E3E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https://webrtcweekly.com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Plugin free video conferencing in the browser</a:t>
            </a:r>
          </a:p>
        </p:txBody>
      </p:sp>
      <p:sp>
        <p:nvSpPr>
          <p:cNvPr id="143" name="Shape 143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pic>
        <p:nvPicPr>
          <p:cNvPr id="144" name="webrt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4251" y="3978671"/>
            <a:ext cx="7836465" cy="1796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402" name="Shape 402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403" name="Shape 403"/>
          <p:cNvSpPr/>
          <p:nvPr/>
        </p:nvSpPr>
        <p:spPr>
          <a:xfrm>
            <a:off x="3960113" y="4216400"/>
            <a:ext cx="50845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3E3E"/>
                </a:solidFill>
              </a:defRPr>
            </a:lvl1pPr>
          </a:lstStyle>
          <a:p>
            <a:pPr/>
            <a: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408" name="Shape 40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409" name="Shape 409"/>
          <p:cNvSpPr/>
          <p:nvPr/>
        </p:nvSpPr>
        <p:spPr>
          <a:xfrm>
            <a:off x="3904234" y="2990691"/>
            <a:ext cx="5196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3E3E3E"/>
                </a:solidFill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410" name="faceb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9395" y="7498932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twitter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9395" y="6851232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5374605" y="6876632"/>
            <a:ext cx="29908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3200">
                <a:solidFill>
                  <a:srgbClr val="3E3E3E"/>
                </a:solidFill>
              </a:defRPr>
            </a:lvl1pPr>
          </a:lstStyle>
          <a:p>
            <a:pPr/>
            <a:r>
              <a:t>@gabriel_micko</a:t>
            </a:r>
          </a:p>
        </p:txBody>
      </p:sp>
      <p:sp>
        <p:nvSpPr>
          <p:cNvPr id="413" name="Shape 413"/>
          <p:cNvSpPr/>
          <p:nvPr/>
        </p:nvSpPr>
        <p:spPr>
          <a:xfrm>
            <a:off x="5374605" y="7524332"/>
            <a:ext cx="268843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3200">
                <a:solidFill>
                  <a:srgbClr val="3E3E3E"/>
                </a:solidFill>
              </a:defRPr>
            </a:lvl1pPr>
          </a:lstStyle>
          <a:p>
            <a:pPr/>
            <a:r>
              <a:t>/gabriel.micko</a:t>
            </a:r>
          </a:p>
        </p:txBody>
      </p:sp>
      <p:sp>
        <p:nvSpPr>
          <p:cNvPr id="414" name="Shape 414"/>
          <p:cNvSpPr/>
          <p:nvPr/>
        </p:nvSpPr>
        <p:spPr>
          <a:xfrm>
            <a:off x="5022672" y="6125216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pPr/>
            <a:r>
              <a:t>Gabriel Mičko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49" name="Shape 149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50" name="Shape 150"/>
          <p:cNvSpPr/>
          <p:nvPr/>
        </p:nvSpPr>
        <p:spPr>
          <a:xfrm>
            <a:off x="1282010" y="1836342"/>
            <a:ext cx="1064437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Web Real-TimeCommunication</a:t>
            </a:r>
          </a:p>
        </p:txBody>
      </p:sp>
      <p:sp>
        <p:nvSpPr>
          <p:cNvPr id="151" name="Shape 151"/>
          <p:cNvSpPr/>
          <p:nvPr/>
        </p:nvSpPr>
        <p:spPr>
          <a:xfrm>
            <a:off x="1565149" y="3911599"/>
            <a:ext cx="10078100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 b="1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Voice calling, Video chat, P2P File sharing</a:t>
            </a:r>
          </a:p>
          <a:p>
            <a:pPr marL="421105" indent="-421105" algn="l">
              <a:buSzPct val="75000"/>
              <a:buChar char="•"/>
              <a:defRPr strike="sngStrike">
                <a:solidFill>
                  <a:srgbClr val="3E3E3E"/>
                </a:solidFill>
              </a:defRPr>
            </a:pPr>
            <a:r>
              <a:t>internal or external Plugin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meant to be rich, high-quality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browser, mobile platforms, and IoT devices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UDP transport layer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Secure (DTLS)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75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56" name="Shape 156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57" name="Shape 157"/>
          <p:cNvSpPr/>
          <p:nvPr/>
        </p:nvSpPr>
        <p:spPr>
          <a:xfrm>
            <a:off x="2559621" y="4140200"/>
            <a:ext cx="78855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3E3E3E"/>
                </a:solidFill>
              </a:defRPr>
            </a:lvl1pPr>
          </a:lstStyle>
          <a:p>
            <a:pPr/>
            <a:r>
              <a:t>WebRTC demo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62" name="Shape 162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pic>
        <p:nvPicPr>
          <p:cNvPr id="163" name="giphy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1392" y="1855607"/>
            <a:ext cx="10742016" cy="6042386"/>
          </a:xfrm>
          <a:prstGeom prst="rect">
            <a:avLst/>
          </a:prstGeom>
          <a:ln w="12700">
            <a:miter lim="400000"/>
          </a:ln>
          <a:effectLst>
            <a:reflection blurRad="0" stA="50142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68" name="Shape 16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69" name="Shape 169"/>
          <p:cNvSpPr/>
          <p:nvPr/>
        </p:nvSpPr>
        <p:spPr>
          <a:xfrm>
            <a:off x="3155695" y="1981249"/>
            <a:ext cx="66934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Who uses WebRTC</a:t>
            </a:r>
          </a:p>
        </p:txBody>
      </p:sp>
      <p:sp>
        <p:nvSpPr>
          <p:cNvPr id="170" name="Shape 170"/>
          <p:cNvSpPr/>
          <p:nvPr/>
        </p:nvSpPr>
        <p:spPr>
          <a:xfrm>
            <a:off x="3242733" y="3361266"/>
            <a:ext cx="6693409" cy="2624668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b"/>
          <a:lstStyle/>
          <a:p>
            <a:pPr>
              <a:defRPr sz="2600"/>
            </a:pPr>
          </a:p>
        </p:txBody>
      </p:sp>
      <p:sp>
        <p:nvSpPr>
          <p:cNvPr id="171" name="Shape 171"/>
          <p:cNvSpPr/>
          <p:nvPr/>
        </p:nvSpPr>
        <p:spPr>
          <a:xfrm>
            <a:off x="4793318" y="3653292"/>
            <a:ext cx="3947923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21105" indent="-421105" algn="l">
              <a:buSzPct val="75000"/>
              <a:buChar char="•"/>
            </a:pPr>
          </a:p>
          <a:p>
            <a:pPr marL="421105" indent="-421105" algn="l">
              <a:buSzPct val="75000"/>
              <a:buChar char="•"/>
            </a:pPr>
            <a:r>
              <a:t>Facebook</a:t>
            </a:r>
          </a:p>
          <a:p>
            <a:pPr marL="421105" indent="-421105" algn="l">
              <a:buSzPct val="75000"/>
              <a:buChar char="•"/>
            </a:pPr>
            <a:r>
              <a:t>WhatsApp</a:t>
            </a:r>
          </a:p>
          <a:p>
            <a:pPr marL="421105" indent="-421105" algn="l">
              <a:buSzPct val="75000"/>
              <a:buChar char="•"/>
            </a:pPr>
            <a:r>
              <a:t>Hangout (P2P)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Firefox Hello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Appear.in</a:t>
            </a:r>
          </a:p>
          <a:p>
            <a:pPr marL="421105" indent="-421105" algn="l">
              <a:buSzPct val="75000"/>
              <a:buChar char="•"/>
              <a:defRPr>
                <a:solidFill>
                  <a:srgbClr val="3E3E3E"/>
                </a:solidFill>
              </a:defRPr>
            </a:pPr>
            <a:r>
              <a:t>Talky.io</a:t>
            </a:r>
          </a:p>
        </p:txBody>
      </p:sp>
      <p:sp>
        <p:nvSpPr>
          <p:cNvPr id="172" name="Shape 172"/>
          <p:cNvSpPr/>
          <p:nvPr/>
        </p:nvSpPr>
        <p:spPr>
          <a:xfrm>
            <a:off x="4528439" y="3401483"/>
            <a:ext cx="39479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+10M Active users</a:t>
            </a:r>
          </a:p>
        </p:txBody>
      </p:sp>
    </p:spTree>
  </p:cSld>
  <p:clrMapOvr>
    <a:masterClrMapping/>
  </p:clrMapOvr>
  <p:transition xmlns:p14="http://schemas.microsoft.com/office/powerpoint/2010/main" spd="slow" advClick="1" p14:dur="1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77" name="Shape 177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78" name="Shape 178"/>
          <p:cNvSpPr/>
          <p:nvPr/>
        </p:nvSpPr>
        <p:spPr>
          <a:xfrm>
            <a:off x="2126615" y="1828849"/>
            <a:ext cx="875157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Desktop browser support</a:t>
            </a:r>
          </a:p>
        </p:txBody>
      </p:sp>
      <p:pic>
        <p:nvPicPr>
          <p:cNvPr id="179" name="20141017135052!Safari_Logo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tretch>
            <a:fillRect/>
          </a:stretch>
        </p:blipFill>
        <p:spPr>
          <a:xfrm>
            <a:off x="8005630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firefox-5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5274" y="4752445"/>
            <a:ext cx="1942936" cy="194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ogle_Chrome_icon_(201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48616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Opera_browser_logo_2013_vector.s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77123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Microsoft-Edge-Logo.png"/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9611211" y="4471290"/>
            <a:ext cx="3046433" cy="2258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tab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4877" y="-6251"/>
            <a:ext cx="1943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twitter.pn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313266" y="53280"/>
            <a:ext cx="401539" cy="4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296463" y="82649"/>
            <a:ext cx="64118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3E3E3E"/>
                </a:solidFill>
              </a:defRPr>
            </a:lvl1pPr>
          </a:lstStyle>
          <a:p>
            <a:pPr/>
            <a:r>
              <a:t>WebRTC From Zero to Hero</a:t>
            </a:r>
          </a:p>
        </p:txBody>
      </p:sp>
      <p:sp>
        <p:nvSpPr>
          <p:cNvPr id="188" name="Shape 188"/>
          <p:cNvSpPr/>
          <p:nvPr/>
        </p:nvSpPr>
        <p:spPr>
          <a:xfrm>
            <a:off x="758750" y="82649"/>
            <a:ext cx="155255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2F2F2F"/>
                </a:solidFill>
              </a:defRPr>
            </a:pPr>
            <a:r>
              <a:t>@</a:t>
            </a:r>
            <a:r>
              <a:rPr>
                <a:solidFill>
                  <a:srgbClr val="3E3E3E"/>
                </a:solidFill>
              </a:rPr>
              <a:t>gabriel_micko</a:t>
            </a:r>
          </a:p>
        </p:txBody>
      </p:sp>
      <p:sp>
        <p:nvSpPr>
          <p:cNvPr id="189" name="Shape 189"/>
          <p:cNvSpPr/>
          <p:nvPr/>
        </p:nvSpPr>
        <p:spPr>
          <a:xfrm>
            <a:off x="2402077" y="1828849"/>
            <a:ext cx="820064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E3E3E"/>
                </a:solidFill>
              </a:defRPr>
            </a:lvl1pPr>
          </a:lstStyle>
          <a:p>
            <a:pPr/>
            <a:r>
              <a:t>Mobile browser support</a:t>
            </a:r>
          </a:p>
        </p:txBody>
      </p:sp>
      <p:pic>
        <p:nvPicPr>
          <p:cNvPr id="190" name="20141017135052!Safari_Logo.png"/>
          <p:cNvPicPr>
            <a:picLocks noChangeAspect="1"/>
          </p:cNvPicPr>
          <p:nvPr/>
        </p:nvPicPr>
        <p:blipFill>
          <a:blip r:embed="rId5">
            <a:alphaModFix amt="30000"/>
            <a:extLst/>
          </a:blip>
          <a:stretch>
            <a:fillRect/>
          </a:stretch>
        </p:blipFill>
        <p:spPr>
          <a:xfrm>
            <a:off x="9989377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firefox-5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7402" y="4629150"/>
            <a:ext cx="1942935" cy="1942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oogle_Chrome_icon_(201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61393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Opera_browser_logo_2013_vector.s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75385" y="4629150"/>
            <a:ext cx="1943101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512px-Android_robot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0043" y="4629150"/>
            <a:ext cx="1666468" cy="194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 p14:dur="15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